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handoutMasterIdLst>
    <p:handoutMasterId r:id="rId27"/>
  </p:handoutMasterIdLst>
  <p:sldIdLst>
    <p:sldId id="256" r:id="rId4"/>
    <p:sldId id="257" r:id="rId5"/>
    <p:sldId id="258" r:id="rId6"/>
    <p:sldId id="259" r:id="rId7"/>
    <p:sldId id="260" r:id="rId8"/>
    <p:sldId id="261" r:id="rId9"/>
    <p:sldId id="279" r:id="rId10"/>
    <p:sldId id="281" r:id="rId11"/>
    <p:sldId id="262" r:id="rId12"/>
    <p:sldId id="263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04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 compatLnSpc="0"/>
          <a:lstStyle/>
          <a:p>
            <a:pPr hangingPunct="0">
              <a:defRPr sz="1400"/>
            </a:pPr>
            <a:endParaRPr lang="x-none" sz="1200"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 compatLnSpc="0"/>
          <a:lstStyle/>
          <a:p>
            <a:pPr algn="r" hangingPunct="0">
              <a:defRPr sz="1400"/>
            </a:pPr>
            <a:endParaRPr lang="x-none" sz="1200"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 compatLnSpc="0"/>
          <a:lstStyle/>
          <a:p>
            <a:pPr hangingPunct="0">
              <a:defRPr sz="1400"/>
            </a:pPr>
            <a:endParaRPr lang="x-none" sz="1200"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 compatLnSpc="0"/>
          <a:lstStyle/>
          <a:p>
            <a:pPr algn="r" hangingPunct="0">
              <a:defRPr sz="1400"/>
            </a:pPr>
            <a:fld id="{2B449CD1-BCA3-4287-9197-B70A8121CD45}" type="slidenum">
              <a:t>‹#›</a:t>
            </a:fld>
            <a:endParaRPr lang="x-none" sz="1200"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471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x-none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x-none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x-none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x-none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x-none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2B5DD120-1AC7-487A-B3C2-7B7407B29F03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316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x-none" sz="2000" b="0" i="0" u="none" strike="noStrike" kern="1200">
        <a:ln>
          <a:noFill/>
        </a:ln>
        <a:latin typeface="Arial" pitchFamily="18"/>
        <a:ea typeface="SimSu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8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8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44724C8-83A5-4CC0-BF77-7F3731A660F0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A2A3FD-19F0-462D-9570-3E64EE8E45F5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34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AFEB9A2-8717-4FB8-B439-4E7991A42AD0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0BDF5A-ABF2-4739-A7ED-8263A8894BD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20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7400" cy="4525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5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C79D6EF-1EA2-4397-8E90-E25D4AE56A50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3A6294-4468-46CE-A052-FD5177824637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98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B2A12D-4378-4748-AC38-4C8C251D4260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54C81D-769C-43B0-BEC3-F12E5D1D868F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412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23520BF-FD2A-4D12-84DA-CCA7F690D613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8AF8CF-9A2F-410B-890E-AC0E524A278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52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476072-4F84-4711-8CBA-7445B18DA904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A147F7-20AC-495D-B1A2-74CB04842AE0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5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1DD8664-C8B4-4D6C-8383-109B529B3CDF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CDD8AE-0575-415F-B809-7E2579FD0D1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003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02E8847-FC01-4FA0-9A87-9CA5CD1EABA4}" type="datetime1">
              <a:rPr lang="en-US" smtClean="0"/>
              <a:t>6/16/2015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B75DFD-01A2-483D-951D-ACD6FE59960C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01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1B663C-DC39-4AB9-9646-C1ED9C0D35D7}" type="datetime1">
              <a:rPr lang="en-US" smtClean="0"/>
              <a:t>6/16/2015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8A560A-7EF4-4F30-A91B-9EF4E0EF0144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59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7393133-9B95-48EC-BEF8-938D0AEEC6DD}" type="datetime1">
              <a:rPr lang="en-US" smtClean="0"/>
              <a:t>6/16/2015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706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BA8CBA-95CC-4DDC-9C57-EAD13A371921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BEAE0B-5D7A-42F6-A520-D82C3FAD4D6E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526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1A0475-EF6C-46DD-B87A-108A25AD6437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800274-AAC7-4CE1-88FB-3C72D7408A65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060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4296D66-2D0B-481E-AF99-1ED2A2CF5FB4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591B91-9999-406E-836D-705AF0BA69F1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77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79219C9-416F-44AB-9112-9EF6ACE7F56D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02D2F-C77A-453F-881A-05D07D0C1D8C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015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94E3C28-7A18-40EC-8444-26EA819616C5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F52754-ED59-4967-8043-3C2A89FAC5C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75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4251575-F16C-4D7B-8D03-D27EC5E5E7E7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65934F-F25C-403F-B076-A07D3805162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028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1FE97C9-FBA7-4099-96DB-152256F7418F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242F1D-1E16-421E-B323-E02F828474ED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7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53FC8DA-CBD3-43F8-BC8A-EA75A7DF4943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8EE03-E184-4BD0-8603-15F723BF2E4A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7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5113"/>
            <a:ext cx="1943100" cy="63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2700" y="1535113"/>
            <a:ext cx="1944688" cy="63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5944CE8-A92E-4BCF-A78C-20C85C1CA402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25C2D6-4087-425B-8C01-9AA45AD2C2D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925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C5A4D5-3848-49A2-84C7-84D66DA68731}" type="datetime1">
              <a:rPr lang="en-US" smtClean="0"/>
              <a:t>6/16/2015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411A48-3958-4316-A86A-C7AE6BBB6CEC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22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09080E7-C01D-44EB-80A8-304D2EA10543}" type="datetime1">
              <a:rPr lang="en-US" smtClean="0"/>
              <a:t>6/16/2015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189F4A-A58D-4F16-B527-D63D41D2DB2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0682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1E6F6D1-9EAD-46EF-9C66-65EC6A1EE0D4}" type="datetime1">
              <a:rPr lang="en-US" smtClean="0"/>
              <a:t>6/16/2015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31C223-1F4C-4280-AD3A-89ACE76BE97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89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1FA3741-B8CC-4758-8929-59649CAF9E0D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8E51D3-3FB8-4FAE-A919-C9C85866D8F1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821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E1FB2A5-E50B-498C-B48E-595E7CDB6452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F0C324-1BAB-46A2-BAB6-297AB8933F5D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8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8030F3-AD14-492C-AE79-5991C31A75A7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33AB89-F0AF-4A30-8B0A-3BA41500AC0F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162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548A663-9047-4107-AA6A-5EA38221AD49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1938BF-19E3-41EC-A588-A0ACBCF79AD1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75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1900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1900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B138E-577B-496D-852E-91376FC3E8D3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EA7C6F-4777-45D4-84C0-489936C726C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15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1011D2B-D159-491F-B954-3AE6F6CBD7FC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AA4BBD-F88D-49F9-B5BB-A775996932B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54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5C19629-3478-4557-B8C2-3E74A029CF2B}" type="datetime1">
              <a:rPr lang="en-US" smtClean="0"/>
              <a:t>6/16/2015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00F6FF-F713-413F-A2C5-4F79FC48AF69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22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76D629D-6AA8-4236-BCE5-DB89F7C30030}" type="datetime1">
              <a:rPr lang="en-US" smtClean="0"/>
              <a:t>6/16/2015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D4A275-67C5-47DB-A54B-FB9052A12B1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52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713CD35-950D-41F7-9055-CEBA4B5198A3}" type="datetime1">
              <a:rPr lang="en-US" smtClean="0"/>
              <a:t>6/16/2015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E482CD-1DD4-4026-A4DF-676E7724BE8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93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C604782-B013-42CB-B36D-9158B91CBDCC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391C16-4794-4313-A368-C18B1976D8ED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91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85FB968-0B38-450F-B4E4-7FD1BECA8463}" type="datetime1">
              <a:rPr lang="en-US" smtClean="0"/>
              <a:t>6/16/2015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9DBB60-4299-4668-8017-48E3F31D7A14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36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5799" y="2130480"/>
            <a:ext cx="7772039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formatClick to edit Master title style</a:t>
            </a:r>
          </a:p>
        </p:txBody>
      </p:sp>
      <p:sp>
        <p:nvSpPr>
          <p:cNvPr id="3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B89D390-0E8A-46F8-A8AD-0EA5C7FF9BE8}" type="datetime1">
              <a:rPr lang="en-US" smtClean="0"/>
              <a:t>6/16/2015</a:t>
            </a:fld>
            <a:endParaRPr lang="x-none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tabLst/>
              <a:defRPr lang="x-none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A63EF14-68EB-4265-A35C-8F4D82E3E006}" type="slidenum">
              <a:t>‹#›</a:t>
            </a:fld>
            <a:endParaRPr lang="x-none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en-US" sz="44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SimSun" pitchFamily="2"/>
          <a:cs typeface="Lucida Sans" pitchFamily="2"/>
        </a:defRPr>
      </a:lvl1pPr>
    </p:titleStyle>
    <p:bodyStyle>
      <a:lvl1pPr algn="l" rtl="0" hangingPunct="1">
        <a:spcBef>
          <a:spcPts val="0"/>
        </a:spcBef>
        <a:spcAft>
          <a:spcPts val="1417"/>
        </a:spcAft>
        <a:tabLst/>
        <a:defRPr lang="en-US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SimSun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  <a:p>
            <a:pPr lvl="7"/>
            <a:r>
              <a:rPr lang="en-GB"/>
              <a:t>Eighth Outline Level</a:t>
            </a:r>
          </a:p>
          <a:p>
            <a:pPr lvl="0"/>
            <a:r>
              <a:rPr lang="en-GB"/>
              <a:t>Ninth Outline LevelClick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24C0EFCF-32A1-4806-9939-3B5D99C7E83C}" type="datetime1">
              <a:rPr lang="en-US" smtClean="0"/>
              <a:t>6/16/2015</a:t>
            </a:fld>
            <a:endParaRPr lang="x-none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tabLst/>
              <a:defRPr lang="x-none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27E148A7-3B93-405F-B9E4-D931D3964186}" type="slidenum"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en-US" sz="44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SimSun" pitchFamily="2"/>
          <a:cs typeface="Lucida Sans" pitchFamily="2"/>
        </a:defRPr>
      </a:lvl1pPr>
    </p:titleStyle>
    <p:bodyStyle>
      <a:lvl1pPr lvl="0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1pPr>
      <a:lvl2pPr lvl="1">
        <a:buSzPct val="75000"/>
        <a:buFont typeface="StarSymbol"/>
        <a:buChar char="–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2pPr>
      <a:lvl3pPr lvl="2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3pPr>
      <a:lvl4pPr lvl="3">
        <a:buSzPct val="75000"/>
        <a:buFont typeface="StarSymbol"/>
        <a:buChar char="–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4pPr>
      <a:lvl5pPr lvl="4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5pPr>
      <a:lvl6pPr lvl="5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6pPr>
      <a:lvl7pPr lvl="6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7pPr>
      <a:lvl8pPr lvl="7">
        <a:buSzPct val="45000"/>
        <a:buFont typeface="StarSymbol"/>
        <a:buChar char="●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8pPr>
      <a:lvl9pPr marL="0" marR="0" lvl="0" indent="0" algn="l" rtl="0" hangingPunct="1">
        <a:spcBef>
          <a:spcPts val="638"/>
        </a:spcBef>
        <a:spcAft>
          <a:spcPts val="1417"/>
        </a:spcAft>
        <a:buSzPct val="45000"/>
        <a:buFont typeface="Arial" pitchFamily="32"/>
        <a:buChar char="•"/>
        <a:tabLst/>
        <a:defRPr lang="en-GB" sz="3200" b="0" i="0" u="none" strike="noStrike" spc="0">
          <a:solidFill>
            <a:srgbClr val="000000"/>
          </a:solidFill>
          <a:latin typeface="Calibri" pitchFamily="18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535039"/>
            <a:ext cx="4039920" cy="63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  <a:p>
            <a:pPr lvl="7"/>
            <a:r>
              <a:rPr lang="en-GB"/>
              <a:t>Eighth Outline Level</a:t>
            </a:r>
          </a:p>
          <a:p>
            <a:pPr lvl="0"/>
            <a:r>
              <a:rPr lang="en-GB"/>
              <a:t>Ninth Outline LevelClick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  <a:p>
            <a:pPr lvl="7"/>
            <a:r>
              <a:rPr lang="en-GB"/>
              <a:t>Eighth Outline Level</a:t>
            </a:r>
          </a:p>
          <a:p>
            <a:pPr lvl="0"/>
            <a:r>
              <a:rPr lang="en-GB"/>
              <a:t>Ninth Outline LevelClick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4294967295"/>
          </p:nvPr>
        </p:nvSpPr>
        <p:spPr>
          <a:xfrm>
            <a:off x="4645080" y="1535039"/>
            <a:ext cx="4041359" cy="639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  <a:p>
            <a:pPr lvl="7"/>
            <a:r>
              <a:rPr lang="en-GB"/>
              <a:t>Eighth Outline Level</a:t>
            </a:r>
          </a:p>
          <a:p>
            <a:pPr lvl="0"/>
            <a:r>
              <a:rPr lang="en-GB"/>
              <a:t>Ninth Outline LevelClick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body" sz="quarter" idx="4294967295"/>
          </p:nvPr>
        </p:nvSpPr>
        <p:spPr>
          <a:xfrm>
            <a:off x="4645080" y="2174760"/>
            <a:ext cx="4041359" cy="395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  <a:p>
            <a:pPr lvl="7"/>
            <a:r>
              <a:rPr lang="en-GB"/>
              <a:t>Eighth Outline Level</a:t>
            </a:r>
          </a:p>
          <a:p>
            <a:pPr lvl="0"/>
            <a:r>
              <a:rPr lang="en-GB"/>
              <a:t>Ninth Outline LevelClick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EF6F87A0-12BF-45A7-AA28-F2F48734291A}" type="datetime1">
              <a:rPr lang="en-US" smtClean="0"/>
              <a:t>6/16/2015</a:t>
            </a:fld>
            <a:endParaRPr lang="x-none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tabLst/>
              <a:defRPr lang="x-none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x-none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6F444991-D57F-4173-AB8C-17D8A09C1434}" type="slidenum"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en-US" sz="44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SimSun" pitchFamily="2"/>
          <a:cs typeface="Lucida Sans" pitchFamily="2"/>
        </a:defRPr>
      </a:lvl1pPr>
    </p:titleStyle>
    <p:bodyStyle>
      <a:lvl1pPr lvl="0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1pPr>
      <a:lvl2pPr lvl="1">
        <a:buSzPct val="75000"/>
        <a:buFont typeface="StarSymbol"/>
        <a:buChar char="–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2pPr>
      <a:lvl3pPr lvl="2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3pPr>
      <a:lvl4pPr lvl="3">
        <a:buSzPct val="75000"/>
        <a:buFont typeface="StarSymbol"/>
        <a:buChar char="–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4pPr>
      <a:lvl5pPr lvl="4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5pPr>
      <a:lvl6pPr lvl="5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6pPr>
      <a:lvl7pPr lvl="6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7pPr>
      <a:lvl8pPr lvl="7">
        <a:buSzPct val="45000"/>
        <a:buFont typeface="StarSymbol"/>
        <a:buChar char="●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8pPr>
      <a:lvl9pPr marL="0" marR="0" lvl="0" indent="0" algn="l" rtl="0" hangingPunct="1">
        <a:spcBef>
          <a:spcPts val="479"/>
        </a:spcBef>
        <a:spcAft>
          <a:spcPts val="1417"/>
        </a:spcAft>
        <a:buSzPct val="45000"/>
        <a:buFont typeface="Arial" pitchFamily="32"/>
        <a:buChar char="•"/>
        <a:tabLst/>
        <a:defRPr lang="en-GB" sz="2400" b="0" i="0" u="none" strike="noStrike" spc="0">
          <a:solidFill>
            <a:srgbClr val="000000"/>
          </a:solidFill>
          <a:latin typeface="Calibri" pitchFamily="18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/>
          <p:nvPr/>
        </p:nvSpPr>
        <p:spPr>
          <a:xfrm>
            <a:off x="1138680" y="5638680"/>
            <a:ext cx="5357470" cy="12181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Дипломник: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   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Нгуен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Д.К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.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, гр. ПИ-11</a:t>
            </a:r>
            <a:endParaRPr lang="x-none" sz="1800" b="1" i="0" u="none" strike="noStrike" kern="1200" spc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Руководители: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Сучкова Л.И., д.т.н., профессор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	          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Старолетов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С.М., к. ф.-м. н., доцент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	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 idx="4294967295"/>
          </p:nvPr>
        </p:nvSpPr>
        <p:spPr>
          <a:xfrm>
            <a:off x="587880" y="152280"/>
            <a:ext cx="7772039" cy="146952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b="1" dirty="0" smtClean="0"/>
              <a:t>Клиент-серверное</a:t>
            </a:r>
            <a:r>
              <a:rPr lang="en-US" sz="3600" b="1" dirty="0" smtClean="0"/>
              <a:t> </a:t>
            </a:r>
            <a:r>
              <a:rPr lang="en-US" sz="3600" b="1" dirty="0" err="1"/>
              <a:t>приложение</a:t>
            </a:r>
            <a:r>
              <a:rPr lang="en-US" sz="3600" b="1" dirty="0"/>
              <a:t> </a:t>
            </a:r>
            <a:r>
              <a:rPr lang="en-US" sz="3600" b="1" dirty="0" err="1"/>
              <a:t>для</a:t>
            </a:r>
            <a:r>
              <a:rPr lang="en-US" sz="3600" b="1" dirty="0"/>
              <a:t> </a:t>
            </a:r>
            <a:r>
              <a:rPr lang="en-US" sz="3600" b="1" dirty="0" err="1"/>
              <a:t>организации</a:t>
            </a:r>
            <a:r>
              <a:rPr lang="en-US" sz="3600" b="1" dirty="0"/>
              <a:t> </a:t>
            </a:r>
            <a:r>
              <a:rPr lang="en-US" sz="3600" b="1" dirty="0" err="1"/>
              <a:t>помощи</a:t>
            </a:r>
            <a:r>
              <a:rPr lang="en-US" sz="3600" b="1" dirty="0"/>
              <a:t> </a:t>
            </a:r>
            <a:r>
              <a:rPr lang="en-US" sz="3600" b="1" dirty="0" err="1"/>
              <a:t>бездомным</a:t>
            </a:r>
            <a:r>
              <a:rPr lang="en-US" sz="3600" b="1" dirty="0"/>
              <a:t> </a:t>
            </a:r>
            <a:r>
              <a:rPr lang="en-US" sz="3600" b="1" dirty="0" err="1"/>
              <a:t>животным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559" y="1828800"/>
            <a:ext cx="5711400" cy="380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Загрузка картинки из файловой систе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33520" y="5554080"/>
            <a:ext cx="8229240" cy="4266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2000" dirty="0" err="1"/>
              <a:t>Загрузка</a:t>
            </a:r>
            <a:r>
              <a:rPr lang="en-US" sz="2000" dirty="0"/>
              <a:t> </a:t>
            </a:r>
            <a:r>
              <a:rPr lang="en-US" sz="2000" dirty="0" err="1"/>
              <a:t>картинки</a:t>
            </a:r>
            <a:r>
              <a:rPr lang="en-US" sz="2000" dirty="0"/>
              <a:t> </a:t>
            </a:r>
            <a:r>
              <a:rPr lang="en-US" sz="2000" dirty="0" err="1"/>
              <a:t>из</a:t>
            </a:r>
            <a:r>
              <a:rPr lang="en-US" sz="2000" dirty="0"/>
              <a:t> </a:t>
            </a:r>
            <a:r>
              <a:rPr lang="en-US" sz="2000" dirty="0" err="1"/>
              <a:t>файловой</a:t>
            </a:r>
            <a:r>
              <a:rPr lang="en-US" sz="2000" dirty="0"/>
              <a:t> </a:t>
            </a:r>
            <a:r>
              <a:rPr lang="en-US" sz="2000" dirty="0" err="1"/>
              <a:t>системы</a:t>
            </a:r>
            <a:endParaRPr lang="en-US" sz="20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89521" y="1113240"/>
            <a:ext cx="7544879" cy="452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traight Connector 4"/>
          <p:cNvSpPr/>
          <p:nvPr/>
        </p:nvSpPr>
        <p:spPr>
          <a:xfrm>
            <a:off x="1295280" y="3857400"/>
            <a:ext cx="838080" cy="0"/>
          </a:xfrm>
          <a:prstGeom prst="line">
            <a:avLst/>
          </a:prstGeom>
          <a:noFill/>
          <a:ln w="19080">
            <a:solidFill>
              <a:srgbClr val="FF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x-none" sz="18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cxnSp>
        <p:nvCxnSpPr>
          <p:cNvPr id="5" name="Straight Arrow Connector 6"/>
          <p:cNvCxnSpPr/>
          <p:nvPr/>
        </p:nvCxnSpPr>
        <p:spPr>
          <a:xfrm flipV="1">
            <a:off x="1904760" y="3276359"/>
            <a:ext cx="914400" cy="533521"/>
          </a:xfrm>
          <a:prstGeom prst="bentConnector3">
            <a:avLst/>
          </a:prstGeom>
          <a:noFill/>
          <a:ln w="19080">
            <a:solidFill>
              <a:srgbClr val="FF0000"/>
            </a:solidFill>
            <a:prstDash val="solid"/>
            <a:tailEnd type="arrow"/>
          </a:ln>
        </p:spPr>
      </p:cxnSp>
      <p:sp>
        <p:nvSpPr>
          <p:cNvPr id="6" name="TextBox 5"/>
          <p:cNvSpPr txBox="1"/>
          <p:nvPr/>
        </p:nvSpPr>
        <p:spPr>
          <a:xfrm>
            <a:off x="1085759" y="202320"/>
            <a:ext cx="6960960" cy="56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sz="3600" dirty="0"/>
              <a:t>Учет животных в </a:t>
            </a:r>
            <a:r>
              <a:rPr lang="ru-RU" sz="3600" dirty="0" smtClean="0"/>
              <a:t>приюте, добавление животного в базу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080" y="1067160"/>
            <a:ext cx="7669080" cy="48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5"/>
          <p:cNvSpPr txBox="1">
            <a:spLocks noGrp="1"/>
          </p:cNvSpPr>
          <p:nvPr>
            <p:ph type="subTitle" idx="4294967295"/>
          </p:nvPr>
        </p:nvSpPr>
        <p:spPr>
          <a:xfrm>
            <a:off x="1472400" y="5887720"/>
            <a:ext cx="6400440" cy="609120"/>
          </a:xfrm>
        </p:spPr>
        <p:txBody>
          <a:bodyPr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x-none" sz="2000">
                <a:latin typeface="Calibri" pitchFamily="18"/>
              </a:rPr>
              <a:t>Фильтрация по </a:t>
            </a:r>
            <a:r>
              <a:rPr lang="x-none" sz="2000" smtClean="0">
                <a:latin typeface="Calibri" pitchFamily="18"/>
              </a:rPr>
              <a:t>критериям</a:t>
            </a:r>
            <a:r>
              <a:rPr lang="en-US" sz="2000" dirty="0" smtClean="0">
                <a:latin typeface="Calibri" pitchFamily="18"/>
              </a:rPr>
              <a:t>: </a:t>
            </a:r>
            <a:r>
              <a:rPr lang="ru-RU" sz="2000" dirty="0" smtClean="0">
                <a:latin typeface="Calibri" pitchFamily="18"/>
              </a:rPr>
              <a:t>тип животного, пол, возраст</a:t>
            </a:r>
            <a:endParaRPr lang="x-none" sz="2000">
              <a:latin typeface="Calibri" pitchFamily="18"/>
            </a:endParaRPr>
          </a:p>
        </p:txBody>
      </p:sp>
      <p:sp>
        <p:nvSpPr>
          <p:cNvPr id="4" name="Straight Connector 9"/>
          <p:cNvSpPr/>
          <p:nvPr/>
        </p:nvSpPr>
        <p:spPr>
          <a:xfrm>
            <a:off x="2966039" y="1905000"/>
            <a:ext cx="3967921" cy="0"/>
          </a:xfrm>
          <a:prstGeom prst="line">
            <a:avLst/>
          </a:prstGeom>
          <a:noFill/>
          <a:ln w="19080">
            <a:solidFill>
              <a:srgbClr val="FF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x-none" sz="18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5840" y="228600"/>
            <a:ext cx="6960960" cy="56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sz="3600" dirty="0"/>
              <a:t>Учет животных в </a:t>
            </a:r>
            <a:r>
              <a:rPr lang="ru-RU" sz="3600" dirty="0" smtClean="0"/>
              <a:t>приюте, фильтрация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E482CD-1DD4-4026-A4DF-676E7724BE8B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Просмотр и утверждение данных от клиен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380" y="76200"/>
            <a:ext cx="8229240" cy="1142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 dirty="0" err="1"/>
              <a:t>Просмотр</a:t>
            </a:r>
            <a:r>
              <a:rPr lang="en-US" sz="3600" dirty="0"/>
              <a:t> и </a:t>
            </a:r>
            <a:r>
              <a:rPr lang="en-US" sz="3600" dirty="0" err="1"/>
              <a:t>утверждение</a:t>
            </a:r>
            <a:r>
              <a:rPr lang="en-US" sz="3600" dirty="0"/>
              <a:t> </a:t>
            </a:r>
            <a:r>
              <a:rPr lang="en-US" sz="3600" dirty="0" err="1"/>
              <a:t>данных</a:t>
            </a:r>
            <a:r>
              <a:rPr lang="en-US" sz="3600" dirty="0"/>
              <a:t> </a:t>
            </a:r>
            <a:r>
              <a:rPr lang="en-US" sz="3600" dirty="0" err="1"/>
              <a:t>от</a:t>
            </a:r>
            <a:r>
              <a:rPr lang="en-US" sz="3600" dirty="0"/>
              <a:t> </a:t>
            </a:r>
            <a:r>
              <a:rPr lang="en-US" sz="3600" dirty="0" err="1"/>
              <a:t>клиентов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12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" y="1219200"/>
            <a:ext cx="6781800" cy="250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44800" y="3580868"/>
            <a:ext cx="6019560" cy="27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-5079" y="4800600"/>
            <a:ext cx="3891279" cy="19225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82160" y="3532386"/>
            <a:ext cx="6756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50760" y="4782022"/>
            <a:ext cx="114300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44800" y="5512948"/>
            <a:ext cx="1270000" cy="1758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 прию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240" cy="5792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 dirty="0" err="1"/>
              <a:t>Работа</a:t>
            </a:r>
            <a:r>
              <a:rPr lang="en-US" sz="3600" dirty="0"/>
              <a:t> с </a:t>
            </a:r>
            <a:r>
              <a:rPr lang="ru-RU" sz="3600" dirty="0" smtClean="0"/>
              <a:t>информацией о </a:t>
            </a:r>
            <a:r>
              <a:rPr lang="en-US" sz="3600" dirty="0" err="1" smtClean="0"/>
              <a:t>приюта</a:t>
            </a:r>
            <a:r>
              <a:rPr lang="ru-RU" sz="3600" dirty="0" smtClean="0"/>
              <a:t>х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38280" y="3048120"/>
            <a:ext cx="4039920" cy="334440"/>
          </a:xfrm>
        </p:spPr>
        <p:txBody>
          <a:bodyPr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 algn="ctr">
              <a:spcBef>
                <a:spcPts val="638"/>
              </a:spcBef>
              <a:buFont typeface="Arial" pitchFamily="32"/>
              <a:buChar char="•"/>
            </a:pPr>
            <a:r>
              <a:rPr lang="ru-RU" sz="1900">
                <a:latin typeface="Calibri" pitchFamily="18"/>
              </a:rPr>
              <a:t>Добавление</a:t>
            </a:r>
            <a:r>
              <a:rPr lang="ru-RU" sz="2000">
                <a:latin typeface="Calibri" pitchFamily="18"/>
              </a:rPr>
              <a:t> и просмотр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0600" y="685799"/>
            <a:ext cx="411444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438280" y="5867279"/>
            <a:ext cx="4041359" cy="380520"/>
          </a:xfrm>
        </p:spPr>
        <p:txBody>
          <a:bodyPr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 algn="ctr">
              <a:spcBef>
                <a:spcPts val="638"/>
              </a:spcBef>
              <a:buFont typeface="Arial" pitchFamily="32"/>
              <a:buChar char="•"/>
            </a:pPr>
            <a:r>
              <a:rPr lang="ru-RU" sz="1800">
                <a:latin typeface="Calibri" pitchFamily="18"/>
              </a:rPr>
              <a:t>Редактирование</a:t>
            </a:r>
            <a:r>
              <a:rPr lang="ru-RU" sz="2000">
                <a:latin typeface="Calibri" pitchFamily="18"/>
              </a:rPr>
              <a:t> и удаление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76920" y="3505319"/>
            <a:ext cx="4038119" cy="233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80880" y="3505319"/>
            <a:ext cx="4038119" cy="23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9040" y="762120"/>
            <a:ext cx="3962160" cy="2057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31C223-1F4C-4280-AD3A-89ACE76BE978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о спонсор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240" cy="5792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 </a:t>
            </a:r>
            <a:r>
              <a:rPr lang="en-US" sz="3600" dirty="0" err="1" smtClean="0"/>
              <a:t>спонсор</a:t>
            </a:r>
            <a:r>
              <a:rPr lang="ru-RU" sz="3600" dirty="0" smtClean="0"/>
              <a:t>ов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438280" y="3048120"/>
            <a:ext cx="4039920" cy="334440"/>
          </a:xfrm>
        </p:spPr>
        <p:txBody>
          <a:bodyPr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 algn="ctr">
              <a:spcBef>
                <a:spcPts val="638"/>
              </a:spcBef>
              <a:buFont typeface="Arial" pitchFamily="32"/>
              <a:buChar char="•"/>
            </a:pPr>
            <a:r>
              <a:rPr lang="ru-RU" sz="1900">
                <a:latin typeface="Calibri" pitchFamily="18"/>
              </a:rPr>
              <a:t>Добавление</a:t>
            </a:r>
            <a:r>
              <a:rPr lang="ru-RU" sz="2000">
                <a:latin typeface="Calibri" pitchFamily="18"/>
              </a:rPr>
              <a:t> и просмотр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91240" y="733320"/>
            <a:ext cx="4114440" cy="21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2438280" y="5867279"/>
            <a:ext cx="4041359" cy="380520"/>
          </a:xfrm>
        </p:spPr>
        <p:txBody>
          <a:bodyPr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 algn="ctr">
              <a:spcBef>
                <a:spcPts val="638"/>
              </a:spcBef>
              <a:buFont typeface="Arial" pitchFamily="32"/>
              <a:buChar char="•"/>
            </a:pPr>
            <a:r>
              <a:rPr lang="ru-RU" sz="1800">
                <a:latin typeface="Calibri" pitchFamily="18"/>
              </a:rPr>
              <a:t>Редактирование</a:t>
            </a:r>
            <a:r>
              <a:rPr lang="ru-RU" sz="2000">
                <a:latin typeface="Calibri" pitchFamily="18"/>
              </a:rPr>
              <a:t> и удаление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76920" y="3657600"/>
            <a:ext cx="4038119" cy="19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80880" y="3649679"/>
            <a:ext cx="4038119" cy="202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9040" y="762120"/>
            <a:ext cx="3962160" cy="2133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31C223-1F4C-4280-AD3A-89ACE76BE978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 сотрудни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52280"/>
            <a:ext cx="8229240" cy="6552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/>
              <a:t>Работа с сотрудниками</a:t>
            </a:r>
          </a:p>
        </p:txBody>
      </p:sp>
      <p:pic>
        <p:nvPicPr>
          <p:cNvPr id="3" name="Content Placeholder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6560" y="1710000"/>
            <a:ext cx="2366280" cy="34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048120" y="2971800"/>
            <a:ext cx="1320480" cy="1682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/>
          <p:nvPr/>
        </p:nvSpPr>
        <p:spPr>
          <a:xfrm>
            <a:off x="609480" y="5391720"/>
            <a:ext cx="3504959" cy="32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Добавление и просмотр</a:t>
            </a:r>
          </a:p>
        </p:txBody>
      </p:sp>
      <p:sp>
        <p:nvSpPr>
          <p:cNvPr id="6" name="Straight Connector 11"/>
          <p:cNvSpPr/>
          <p:nvPr/>
        </p:nvSpPr>
        <p:spPr>
          <a:xfrm flipH="1">
            <a:off x="456839" y="2442960"/>
            <a:ext cx="609841" cy="0"/>
          </a:xfrm>
          <a:prstGeom prst="line">
            <a:avLst/>
          </a:prstGeom>
          <a:noFill/>
          <a:ln w="19080">
            <a:solidFill>
              <a:srgbClr val="FF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x-none" sz="18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cxnSp>
        <p:nvCxnSpPr>
          <p:cNvPr id="7" name="Straight Arrow Connector 13"/>
          <p:cNvCxnSpPr/>
          <p:nvPr/>
        </p:nvCxnSpPr>
        <p:spPr>
          <a:xfrm flipH="1" flipV="1">
            <a:off x="1143000" y="2438280"/>
            <a:ext cx="1904760" cy="914400"/>
          </a:xfrm>
          <a:prstGeom prst="bentConnector3">
            <a:avLst/>
          </a:prstGeom>
          <a:noFill/>
          <a:ln w="19080">
            <a:solidFill>
              <a:srgbClr val="FF0000"/>
            </a:solidFill>
            <a:prstDash val="solid"/>
            <a:tailEnd type="arrow"/>
          </a:ln>
        </p:spPr>
      </p:cxnSp>
      <p:pic>
        <p:nvPicPr>
          <p:cNvPr id="8" name="Content Placeholder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76920" y="1295280"/>
            <a:ext cx="3972239" cy="16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76920" y="3200400"/>
            <a:ext cx="4000680" cy="171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/>
          <p:nvPr/>
        </p:nvSpPr>
        <p:spPr>
          <a:xfrm>
            <a:off x="5110560" y="5413679"/>
            <a:ext cx="3504959" cy="32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0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Редактирование и удаление сотрудников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 волонтёр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76320"/>
            <a:ext cx="8229240" cy="6393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</a:t>
            </a:r>
            <a:r>
              <a:rPr lang="en-US" sz="3600" dirty="0" smtClean="0"/>
              <a:t> </a:t>
            </a:r>
            <a:r>
              <a:rPr lang="en-US" sz="3600" dirty="0" err="1" smtClean="0"/>
              <a:t>волонтёр</a:t>
            </a:r>
            <a:r>
              <a:rPr lang="ru-RU" sz="3600" dirty="0" smtClean="0"/>
              <a:t>ов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080" y="833039"/>
            <a:ext cx="1676160" cy="295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52680" y="914400"/>
            <a:ext cx="4785120" cy="286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5"/>
          <p:cNvCxnSpPr/>
          <p:nvPr/>
        </p:nvCxnSpPr>
        <p:spPr>
          <a:xfrm flipV="1">
            <a:off x="1218960" y="2057400"/>
            <a:ext cx="2133720" cy="685799"/>
          </a:xfrm>
          <a:prstGeom prst="bentConnector3">
            <a:avLst/>
          </a:prstGeom>
          <a:noFill/>
          <a:ln w="19080">
            <a:solidFill>
              <a:srgbClr val="FF0000"/>
            </a:solidFill>
            <a:prstDash val="solid"/>
            <a:tailEnd type="arrow"/>
          </a:ln>
        </p:spPr>
      </p:cxnSp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590919" y="4223520"/>
            <a:ext cx="3657240" cy="208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16"/>
          <p:cNvCxnSpPr/>
          <p:nvPr/>
        </p:nvCxnSpPr>
        <p:spPr>
          <a:xfrm flipH="1">
            <a:off x="5105160" y="1523880"/>
            <a:ext cx="838440" cy="2699640"/>
          </a:xfrm>
          <a:prstGeom prst="bentConnector3">
            <a:avLst/>
          </a:prstGeom>
          <a:noFill/>
          <a:ln w="19080">
            <a:solidFill>
              <a:srgbClr val="FF0000"/>
            </a:solidFill>
            <a:prstDash val="solid"/>
            <a:tailEnd type="arrow"/>
          </a:ln>
        </p:spPr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 пережерж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52280"/>
            <a:ext cx="8229240" cy="731519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 </a:t>
            </a:r>
            <a:r>
              <a:rPr lang="en-US" sz="3600" dirty="0" err="1" smtClean="0"/>
              <a:t>передерж</a:t>
            </a:r>
            <a:r>
              <a:rPr lang="ru-RU" sz="3600" dirty="0" smtClean="0"/>
              <a:t>е</a:t>
            </a:r>
            <a:r>
              <a:rPr lang="en-US" sz="3600" dirty="0" smtClean="0"/>
              <a:t>к</a:t>
            </a:r>
            <a:endParaRPr lang="en-US" sz="3600" dirty="0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880" y="990719"/>
            <a:ext cx="4309200" cy="26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62319" y="1824478"/>
            <a:ext cx="6124663" cy="328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43400" y="3809880"/>
            <a:ext cx="4419360" cy="18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И аналогично, работа с хозяев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52280"/>
            <a:ext cx="8229240" cy="731519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</a:t>
            </a:r>
            <a:r>
              <a:rPr lang="en-US" sz="3600" dirty="0" smtClean="0"/>
              <a:t> </a:t>
            </a:r>
            <a:r>
              <a:rPr lang="en-US" sz="3600" dirty="0" err="1" smtClean="0"/>
              <a:t>хозяев</a:t>
            </a:r>
            <a:endParaRPr lang="en-US" sz="3600" dirty="0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880" y="1159200"/>
            <a:ext cx="4309200" cy="23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62320" y="2209680"/>
            <a:ext cx="4266720" cy="18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419720" y="3884040"/>
            <a:ext cx="4419360" cy="16801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Работа с финас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52280"/>
            <a:ext cx="8229240" cy="6552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 финан</a:t>
            </a:r>
            <a:r>
              <a:rPr lang="en-US" sz="3600" dirty="0" smtClean="0"/>
              <a:t>с</a:t>
            </a:r>
            <a:r>
              <a:rPr lang="ru-RU" sz="3600" dirty="0" smtClean="0"/>
              <a:t>овых операций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2120" y="1066680"/>
            <a:ext cx="7786800" cy="452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Цели рабо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7200"/>
            <a:ext cx="8229240" cy="114264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/>
              <a:t>Распределение</a:t>
            </a:r>
            <a:r>
              <a:rPr lang="en-US" dirty="0"/>
              <a:t> </a:t>
            </a:r>
            <a:r>
              <a:rPr lang="en-US" dirty="0" err="1"/>
              <a:t>ролей</a:t>
            </a:r>
            <a:r>
              <a:rPr lang="en-US" dirty="0"/>
              <a:t> в </a:t>
            </a:r>
            <a:r>
              <a:rPr lang="en-US" dirty="0" err="1"/>
              <a:t>команде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 rot="7200">
            <a:off x="447771" y="1185453"/>
            <a:ext cx="8229240" cy="4525560"/>
          </a:xfrm>
        </p:spPr>
        <p:txBody>
          <a:bodyPr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 algn="ctr">
              <a:spcBef>
                <a:spcPts val="638"/>
              </a:spcBef>
              <a:buNone/>
            </a:pPr>
            <a:r>
              <a:rPr lang="ru-RU" dirty="0">
                <a:latin typeface="Calibri" pitchFamily="18"/>
              </a:rPr>
              <a:t>Дипломная работа представляет собой </a:t>
            </a:r>
            <a:r>
              <a:rPr lang="ru-RU" dirty="0" smtClean="0">
                <a:latin typeface="Calibri" pitchFamily="18"/>
              </a:rPr>
              <a:t>часть  проекта, </a:t>
            </a:r>
            <a:r>
              <a:rPr lang="ru-RU" dirty="0">
                <a:latin typeface="Calibri" pitchFamily="18"/>
              </a:rPr>
              <a:t>выполненного командой:</a:t>
            </a:r>
          </a:p>
          <a:p>
            <a:pPr marL="0" lvl="0" indent="0">
              <a:spcBef>
                <a:spcPts val="638"/>
              </a:spcBef>
              <a:buNone/>
            </a:pPr>
            <a:endParaRPr lang="ru-RU" sz="2800" dirty="0">
              <a:latin typeface="Calibri" pitchFamily="18"/>
            </a:endParaRPr>
          </a:p>
          <a:p>
            <a:pPr marL="0" lvl="0" indent="0">
              <a:spcBef>
                <a:spcPts val="638"/>
              </a:spcBef>
              <a:buNone/>
            </a:pPr>
            <a:endParaRPr lang="ru-RU" sz="2800" dirty="0">
              <a:latin typeface="Calibri" pitchFamily="18"/>
            </a:endParaRPr>
          </a:p>
          <a:p>
            <a:pPr marL="0" lvl="0" indent="0">
              <a:spcBef>
                <a:spcPts val="638"/>
              </a:spcBef>
              <a:buNone/>
            </a:pPr>
            <a:endParaRPr lang="ru-RU" dirty="0">
              <a:latin typeface="Calibri" pitchFamily="1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2275839"/>
            <a:ext cx="7696200" cy="18605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Нгуен Куок </a:t>
            </a:r>
            <a:r>
              <a:rPr lang="x-none" sz="2000" b="1" i="0" u="none" strike="noStrike" kern="120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Дат, </a:t>
            </a: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студент гр. ПИ-11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x-none" sz="2000" b="1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Проектирование базы данных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Web-приложение для автоматизации деятельности приюта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Серверная часть для обмена с клиентом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400" y="4495800"/>
            <a:ext cx="7116413" cy="186059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Балакин Сергей </a:t>
            </a:r>
            <a:r>
              <a:rPr lang="x-none" sz="2000" b="1" i="0" u="none" strike="noStrike" kern="1200" smtClean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Михайлович, </a:t>
            </a: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студент гр. ПИ-11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endParaRPr lang="x-none" sz="2000" b="1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Проектирование базы данных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Клиентcкое приложение для мобильного устройства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под управлением Android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x-none" sz="2000" b="1" i="0" u="none" strike="noStrike" kern="120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rPr>
              <a:t>- Средства клиент-серверного взаимодействия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2</a:t>
            </a:fld>
            <a:endParaRPr lang="en-GB"/>
          </a:p>
        </p:txBody>
      </p:sp>
      <p:pic>
        <p:nvPicPr>
          <p:cNvPr id="2053" name="Picture 5" descr="C:\Users\DAT\Desktop\yOyvxT1Opx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r="-9164"/>
          <a:stretch/>
        </p:blipFill>
        <p:spPr bwMode="auto">
          <a:xfrm>
            <a:off x="90649" y="2362199"/>
            <a:ext cx="1738151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DAT\Desktop\vv_dMz4QGJ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" y="4495800"/>
            <a:ext cx="158575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Отчетность доходов по период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aight Connector 5"/>
          <p:cNvSpPr/>
          <p:nvPr/>
        </p:nvSpPr>
        <p:spPr>
          <a:xfrm>
            <a:off x="2895479" y="1828800"/>
            <a:ext cx="2362321" cy="0"/>
          </a:xfrm>
          <a:prstGeom prst="line">
            <a:avLst/>
          </a:prstGeom>
          <a:noFill/>
          <a:ln w="19080">
            <a:solidFill>
              <a:srgbClr val="FF0000"/>
            </a:solidFill>
            <a:prstDash val="solid"/>
          </a:ln>
        </p:spPr>
        <p:txBody>
          <a:bodyPr vert="horz" wrap="squar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x-none" sz="18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0120" y="990719"/>
            <a:ext cx="8086319" cy="4313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00120" y="262800"/>
            <a:ext cx="8162880" cy="56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6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Ф</a:t>
            </a:r>
            <a:r>
              <a:rPr lang="en-US" sz="3600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ина</a:t>
            </a:r>
            <a:r>
              <a:rPr lang="ru-RU" sz="36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н</a:t>
            </a:r>
            <a:r>
              <a:rPr lang="en-US" sz="36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</a:t>
            </a:r>
            <a:r>
              <a:rPr lang="ru-RU" sz="36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овая отчетность за периоды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21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00120" y="262800"/>
            <a:ext cx="8162880" cy="5601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ru-RU" sz="3600" dirty="0" smtClean="0">
                <a:solidFill>
                  <a:srgbClr val="000000"/>
                </a:solidFill>
                <a:latin typeface="Calibri" pitchFamily="18"/>
              </a:rPr>
              <a:t>Взаимодействие </a:t>
            </a:r>
            <a:r>
              <a:rPr lang="ru-RU" sz="3600" dirty="0">
                <a:solidFill>
                  <a:srgbClr val="000000"/>
                </a:solidFill>
                <a:latin typeface="Calibri" pitchFamily="18"/>
              </a:rPr>
              <a:t>с клиентской частью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199" y="1066800"/>
            <a:ext cx="7025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Реализовано в виде </a:t>
            </a:r>
            <a:r>
              <a:rPr lang="en-US" dirty="0" smtClean="0"/>
              <a:t>REST</a:t>
            </a:r>
            <a:r>
              <a:rPr lang="ru-RU" dirty="0" smtClean="0"/>
              <a:t> -  сервиса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Используется </a:t>
            </a:r>
            <a:r>
              <a:rPr lang="en-US" dirty="0" smtClean="0"/>
              <a:t>JSON </a:t>
            </a:r>
            <a:r>
              <a:rPr lang="ru-RU" dirty="0" smtClean="0"/>
              <a:t>для структурированного обмена информацией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Изображения кодируются</a:t>
            </a:r>
            <a:r>
              <a:rPr lang="en-US" dirty="0" smtClean="0"/>
              <a:t>/</a:t>
            </a:r>
            <a:r>
              <a:rPr lang="ru-RU" dirty="0" smtClean="0"/>
              <a:t>декодируются при помощи </a:t>
            </a:r>
            <a:r>
              <a:rPr lang="en-US" dirty="0" smtClean="0"/>
              <a:t>Base64</a:t>
            </a:r>
            <a:endParaRPr lang="ru-RU" dirty="0" smtClean="0"/>
          </a:p>
          <a:p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057400"/>
            <a:ext cx="8848725" cy="394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1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/>
          <p:nvPr/>
        </p:nvSpPr>
        <p:spPr>
          <a:xfrm>
            <a:off x="1138680" y="5638680"/>
            <a:ext cx="5357470" cy="12181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Дипломник: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   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Нгуен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Д.К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.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, гр. ПИ-11</a:t>
            </a:r>
            <a:endParaRPr lang="x-none" sz="1800" b="1" i="0" u="none" strike="noStrike" kern="1200" spc="0">
              <a:ln>
                <a:noFill/>
              </a:ln>
              <a:solidFill>
                <a:srgbClr val="000000"/>
              </a:solidFill>
              <a:latin typeface="Calibri" pitchFamily="18"/>
              <a:ea typeface="SimSun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Руководители: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Сучкова Л.И., д.т.н., профессор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	           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ru-RU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 </a:t>
            </a:r>
            <a:r>
              <a:rPr lang="x-none" sz="1800" b="1" i="0" u="none" strike="noStrike" kern="1200" spc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Старолетов </a:t>
            </a:r>
            <a:r>
              <a:rPr lang="x-none" sz="1800" b="1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С.М., к. ф.-м. н., доцент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x-none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rPr>
              <a:t>	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 idx="4294967295"/>
          </p:nvPr>
        </p:nvSpPr>
        <p:spPr>
          <a:xfrm>
            <a:off x="587880" y="152280"/>
            <a:ext cx="7772039" cy="146952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b="1" dirty="0" smtClean="0"/>
              <a:t>Клиент-серверное</a:t>
            </a:r>
            <a:r>
              <a:rPr lang="en-US" sz="3600" b="1" dirty="0" smtClean="0"/>
              <a:t> </a:t>
            </a:r>
            <a:r>
              <a:rPr lang="en-US" sz="3600" b="1" dirty="0" err="1"/>
              <a:t>приложение</a:t>
            </a:r>
            <a:r>
              <a:rPr lang="en-US" sz="3600" b="1" dirty="0"/>
              <a:t> </a:t>
            </a:r>
            <a:r>
              <a:rPr lang="en-US" sz="3600" b="1" dirty="0" err="1"/>
              <a:t>для</a:t>
            </a:r>
            <a:r>
              <a:rPr lang="en-US" sz="3600" b="1" dirty="0"/>
              <a:t> </a:t>
            </a:r>
            <a:r>
              <a:rPr lang="en-US" sz="3600" b="1" dirty="0" err="1"/>
              <a:t>организации</a:t>
            </a:r>
            <a:r>
              <a:rPr lang="en-US" sz="3600" b="1" dirty="0"/>
              <a:t> </a:t>
            </a:r>
            <a:r>
              <a:rPr lang="en-US" sz="3600" b="1" dirty="0" err="1"/>
              <a:t>помощи</a:t>
            </a:r>
            <a:r>
              <a:rPr lang="en-US" sz="3600" b="1" dirty="0"/>
              <a:t> </a:t>
            </a:r>
            <a:r>
              <a:rPr lang="en-US" sz="3600" b="1" dirty="0" err="1"/>
              <a:t>бездомным</a:t>
            </a:r>
            <a:r>
              <a:rPr lang="en-US" sz="3600" b="1" dirty="0"/>
              <a:t> </a:t>
            </a:r>
            <a:r>
              <a:rPr lang="en-US" sz="3600" b="1" dirty="0" err="1"/>
              <a:t>животным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7600" y="1831320"/>
            <a:ext cx="5711400" cy="3807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81350" y="2357120"/>
            <a:ext cx="4114800" cy="144655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Спасибо за     внимание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387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 dirty="0" err="1"/>
              <a:t>Цели</a:t>
            </a:r>
            <a:r>
              <a:rPr lang="en-US" sz="3600" dirty="0"/>
              <a:t> </a:t>
            </a:r>
            <a:r>
              <a:rPr lang="en-US" sz="3600" dirty="0" err="1"/>
              <a:t>работы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646280"/>
            <a:ext cx="8610600" cy="4602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marR="0" lvl="0" indent="0" algn="l" rtl="0" hangingPunct="1">
              <a:spcBef>
                <a:spcPts val="638"/>
              </a:spcBef>
              <a:spcAft>
                <a:spcPts val="1417"/>
              </a:spcAft>
              <a:buNone/>
              <a:tabLst/>
              <a:defRPr sz="3200"/>
            </a:pPr>
            <a:r>
              <a:rPr lang="ru-RU" sz="2800" b="0" i="0" u="none" strike="noStrike" spc="0" dirty="0">
                <a:solidFill>
                  <a:srgbClr val="000000"/>
                </a:solidFill>
                <a:latin typeface="Calibri" pitchFamily="18"/>
              </a:rPr>
              <a:t>       </a:t>
            </a:r>
            <a:r>
              <a:rPr lang="ru-RU" sz="2800" b="0" i="0" u="none" strike="noStrike" spc="0" dirty="0" smtClean="0">
                <a:solidFill>
                  <a:srgbClr val="000000"/>
                </a:solidFill>
                <a:latin typeface="Calibri" pitchFamily="18"/>
              </a:rPr>
              <a:t>Спроектировать </a:t>
            </a:r>
            <a:r>
              <a:rPr lang="ru-RU" sz="2800" b="0" i="0" u="none" strike="noStrike" spc="0" dirty="0">
                <a:solidFill>
                  <a:srgbClr val="000000"/>
                </a:solidFill>
                <a:latin typeface="Calibri" pitchFamily="18"/>
              </a:rPr>
              <a:t>и реализовать </a:t>
            </a:r>
            <a:r>
              <a:rPr lang="ru-RU" sz="2800" b="0" i="0" u="none" strike="noStrike" spc="0" dirty="0" smtClean="0">
                <a:solidFill>
                  <a:srgbClr val="000000"/>
                </a:solidFill>
                <a:latin typeface="Calibri" pitchFamily="18"/>
              </a:rPr>
              <a:t>клиент-серверное приложение </a:t>
            </a:r>
            <a:r>
              <a:rPr lang="ru-RU" sz="2800" b="0" i="0" u="none" strike="noStrike" spc="0" dirty="0">
                <a:solidFill>
                  <a:srgbClr val="000000"/>
                </a:solidFill>
                <a:latin typeface="Calibri" pitchFamily="18"/>
              </a:rPr>
              <a:t>для организации помощи бездомным животным, обеспечивающее автоматизацию работы приюта, а именно добавление, удаление, редактирование, просмотр данных о животных, о спонсорах, финансах и передержках, взаимодействие с </a:t>
            </a:r>
            <a:r>
              <a:rPr lang="ru-RU" sz="2800" b="0" i="0" u="none" strike="noStrike" spc="0" dirty="0" smtClean="0">
                <a:solidFill>
                  <a:srgbClr val="000000"/>
                </a:solidFill>
                <a:latin typeface="Calibri" pitchFamily="18"/>
              </a:rPr>
              <a:t>клиентской </a:t>
            </a:r>
            <a:r>
              <a:rPr lang="ru-RU" sz="2800" b="0" i="0" u="none" strike="noStrike" spc="0" dirty="0">
                <a:solidFill>
                  <a:srgbClr val="000000"/>
                </a:solidFill>
                <a:latin typeface="Calibri" pitchFamily="18"/>
              </a:rPr>
              <a:t>частью, получение запросов на размещение животных от клиентов и их модерацию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Архитектура Web-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 smtClean="0"/>
              <a:t>Архитектура</a:t>
            </a:r>
            <a:r>
              <a:rPr lang="en-US" dirty="0" smtClean="0"/>
              <a:t> </a:t>
            </a:r>
            <a:r>
              <a:rPr lang="ru-RU" dirty="0" smtClean="0"/>
              <a:t>решения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214438"/>
            <a:ext cx="81915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1066800"/>
            <a:ext cx="2971800" cy="4729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39" y="5859462"/>
            <a:ext cx="1081585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"/>
          <a:stretch/>
        </p:blipFill>
        <p:spPr bwMode="auto">
          <a:xfrm>
            <a:off x="5486400" y="5859462"/>
            <a:ext cx="838200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Используемые технологи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4000" dirty="0" err="1"/>
              <a:t>Используемые</a:t>
            </a:r>
            <a:r>
              <a:rPr lang="en-US" sz="4000" dirty="0"/>
              <a:t> </a:t>
            </a:r>
            <a:r>
              <a:rPr lang="en-US" sz="4000" dirty="0" err="1"/>
              <a:t>технологии</a:t>
            </a:r>
            <a:endParaRPr lang="en-US" sz="4000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SimSun" pitchFamily="2"/>
                <a:cs typeface="Lucida Sans" pitchFamily="2"/>
              </a:defRPr>
            </a:lvl9pPr>
          </a:lstStyle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>
                <a:latin typeface="Calibri" pitchFamily="18"/>
              </a:rPr>
              <a:t>Java </a:t>
            </a:r>
            <a:r>
              <a:rPr lang="en-GB" dirty="0" smtClean="0">
                <a:latin typeface="Calibri" pitchFamily="18"/>
              </a:rPr>
              <a:t>Spring</a:t>
            </a:r>
            <a:endParaRPr lang="en-GB" dirty="0">
              <a:latin typeface="Calibri" pitchFamily="18"/>
            </a:endParaRP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 smtClean="0">
                <a:latin typeface="Calibri" pitchFamily="18"/>
              </a:rPr>
              <a:t>Twitter Bootstrap</a:t>
            </a:r>
            <a:endParaRPr lang="en-GB" dirty="0">
              <a:latin typeface="Calibri" pitchFamily="18"/>
            </a:endParaRP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 err="1">
                <a:latin typeface="Calibri" pitchFamily="18"/>
              </a:rPr>
              <a:t>Thymeleaf</a:t>
            </a:r>
            <a:endParaRPr lang="en-GB" dirty="0">
              <a:latin typeface="Calibri" pitchFamily="18"/>
            </a:endParaRP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>
                <a:latin typeface="Calibri" pitchFamily="18"/>
              </a:rPr>
              <a:t>JSON (JavaScript Object Notation)</a:t>
            </a: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 err="1">
                <a:latin typeface="Calibri" pitchFamily="18"/>
              </a:rPr>
              <a:t>JQuery</a:t>
            </a:r>
            <a:r>
              <a:rPr lang="en-GB" dirty="0">
                <a:latin typeface="Calibri" pitchFamily="18"/>
              </a:rPr>
              <a:t> Ajax</a:t>
            </a: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>
                <a:latin typeface="Calibri" pitchFamily="18"/>
              </a:rPr>
              <a:t>JPA (Java Persistence API)</a:t>
            </a:r>
          </a:p>
          <a:p>
            <a:pPr marL="0" lvl="0" indent="0">
              <a:spcBef>
                <a:spcPts val="638"/>
              </a:spcBef>
              <a:buFont typeface="Arial" pitchFamily="32"/>
              <a:buChar char="•"/>
            </a:pPr>
            <a:r>
              <a:rPr lang="en-GB" dirty="0">
                <a:latin typeface="Calibri" pitchFamily="18"/>
              </a:rPr>
              <a:t>Apache Maven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67680" y="1219320"/>
            <a:ext cx="1561680" cy="9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42280" y="1981080"/>
            <a:ext cx="3142799" cy="169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18440" y="3429000"/>
            <a:ext cx="1612440" cy="92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369200" y="4572000"/>
            <a:ext cx="1561680" cy="74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8600" y="5802120"/>
            <a:ext cx="3749400" cy="81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062840" y="5607000"/>
            <a:ext cx="1971360" cy="108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4495680" y="5715720"/>
            <a:ext cx="2261880" cy="99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База дан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84560" y="152280"/>
            <a:ext cx="8229240" cy="761759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 dirty="0" err="1"/>
              <a:t>База</a:t>
            </a:r>
            <a:r>
              <a:rPr lang="en-US" sz="3600" dirty="0"/>
              <a:t> </a:t>
            </a:r>
            <a:r>
              <a:rPr lang="en-US" sz="3600" dirty="0" err="1"/>
              <a:t>данных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6</a:t>
            </a:fld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7086600" cy="611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7</a:t>
            </a:fld>
            <a:endParaRPr lang="en-GB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4560" y="152280"/>
            <a:ext cx="8229240" cy="761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ru-RU" sz="3600" dirty="0" smtClean="0"/>
              <a:t>Функциональные возможности </a:t>
            </a:r>
            <a:r>
              <a:rPr lang="en-US" sz="3600" dirty="0" smtClean="0"/>
              <a:t>Web-</a:t>
            </a:r>
            <a:r>
              <a:rPr lang="ru-RU" sz="3600" dirty="0" smtClean="0"/>
              <a:t>приложения</a:t>
            </a:r>
            <a:endParaRPr lang="ru-RU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0" y="1295400"/>
            <a:ext cx="8564617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4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8</a:t>
            </a:fld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4560" y="152280"/>
            <a:ext cx="8229240" cy="761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SimSun" pitchFamily="2"/>
                <a:cs typeface="Lucida Sans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ru-RU" sz="3600" dirty="0" smtClean="0"/>
              <a:t>Диаграмма классов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107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Добавление и просмотр живот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sz="3600" dirty="0" smtClean="0"/>
              <a:t>Учет животных в приюте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480" y="1371599"/>
            <a:ext cx="7949160" cy="46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54FA3-A52F-4461-B7CB-7CABA0958292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338</Words>
  <Application>Microsoft Office PowerPoint</Application>
  <PresentationFormat>On-screen Show (4:3)</PresentationFormat>
  <Paragraphs>83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Default</vt:lpstr>
      <vt:lpstr>Default 1</vt:lpstr>
      <vt:lpstr>Default 2</vt:lpstr>
      <vt:lpstr>Клиент-серверное приложение для организации помощи бездомным животным</vt:lpstr>
      <vt:lpstr>Распределение ролей в команде</vt:lpstr>
      <vt:lpstr>Цели работы</vt:lpstr>
      <vt:lpstr>Архитектура решения</vt:lpstr>
      <vt:lpstr>Используемые технологии</vt:lpstr>
      <vt:lpstr>База данных</vt:lpstr>
      <vt:lpstr>PowerPoint Presentation</vt:lpstr>
      <vt:lpstr>PowerPoint Presentation</vt:lpstr>
      <vt:lpstr>Учет животных в приюте</vt:lpstr>
      <vt:lpstr>Загрузка картинки из файловой системы</vt:lpstr>
      <vt:lpstr>PowerPoint Presentation</vt:lpstr>
      <vt:lpstr>Просмотр и утверждение данных от клиентов</vt:lpstr>
      <vt:lpstr>Работа с информацией о приютах</vt:lpstr>
      <vt:lpstr>Учет спонсоров</vt:lpstr>
      <vt:lpstr>Работа с сотрудниками</vt:lpstr>
      <vt:lpstr>Учет волонтёров</vt:lpstr>
      <vt:lpstr>Учет передержек</vt:lpstr>
      <vt:lpstr>Учет хозяев</vt:lpstr>
      <vt:lpstr>Учет финансовых операций</vt:lpstr>
      <vt:lpstr>PowerPoint Presentation</vt:lpstr>
      <vt:lpstr>PowerPoint Presentation</vt:lpstr>
      <vt:lpstr>Клиент-серверное приложение для организации помощи бездомным животным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приложение для организации помощи бездомным животным</dc:title>
  <dc:creator>DAT</dc:creator>
  <cp:lastModifiedBy>DAT</cp:lastModifiedBy>
  <cp:revision>55</cp:revision>
  <dcterms:modified xsi:type="dcterms:W3CDTF">2015-06-15T19:59:42Z</dcterms:modified>
</cp:coreProperties>
</file>